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58" r:id="rId3"/>
    <p:sldId id="293" r:id="rId4"/>
    <p:sldId id="294" r:id="rId5"/>
    <p:sldId id="257" r:id="rId6"/>
    <p:sldId id="289" r:id="rId7"/>
    <p:sldId id="264" r:id="rId8"/>
    <p:sldId id="265" r:id="rId9"/>
    <p:sldId id="267" r:id="rId10"/>
    <p:sldId id="260" r:id="rId11"/>
    <p:sldId id="269" r:id="rId12"/>
    <p:sldId id="270" r:id="rId13"/>
    <p:sldId id="271" r:id="rId14"/>
    <p:sldId id="272" r:id="rId15"/>
    <p:sldId id="282" r:id="rId16"/>
    <p:sldId id="266" r:id="rId17"/>
    <p:sldId id="283" r:id="rId18"/>
    <p:sldId id="287" r:id="rId19"/>
    <p:sldId id="285" r:id="rId20"/>
    <p:sldId id="286" r:id="rId21"/>
    <p:sldId id="290" r:id="rId22"/>
    <p:sldId id="291" r:id="rId23"/>
    <p:sldId id="288" r:id="rId24"/>
    <p:sldId id="26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975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304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22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533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837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150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537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27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32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832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318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902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59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659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33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343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57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834D1F3-A065-47E0-918A-1D9CAEB02C0F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A2B55-C8CB-467F-9231-A83EA3101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2363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A51D-984C-A6D5-CC1A-17DE79C3D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04348-A2BA-150A-A214-3E7446EFA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4DA631-0EF8-FE62-B068-91B7EDA67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D9FDB2-13A4-C011-FF63-1E01373CFFF7}"/>
              </a:ext>
            </a:extLst>
          </p:cNvPr>
          <p:cNvSpPr txBox="1"/>
          <p:nvPr/>
        </p:nvSpPr>
        <p:spPr>
          <a:xfrm>
            <a:off x="4120896" y="1755648"/>
            <a:ext cx="5888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>
                <a:solidFill>
                  <a:schemeClr val="bg1"/>
                </a:solidFill>
              </a:rPr>
              <a:t>CLASS-2 YEAR PLAN</a:t>
            </a:r>
          </a:p>
          <a:p>
            <a:endParaRPr lang="en-IN" sz="4400" b="1" dirty="0">
              <a:solidFill>
                <a:schemeClr val="bg1"/>
              </a:solidFill>
            </a:endParaRPr>
          </a:p>
          <a:p>
            <a:r>
              <a:rPr lang="en-IN" sz="4400" b="1" dirty="0">
                <a:solidFill>
                  <a:schemeClr val="bg1"/>
                </a:solidFill>
              </a:rPr>
              <a:t>        2024-2025</a:t>
            </a:r>
          </a:p>
        </p:txBody>
      </p:sp>
    </p:spTree>
    <p:extLst>
      <p:ext uri="{BB962C8B-B14F-4D97-AF65-F5344CB8AC3E}">
        <p14:creationId xmlns:p14="http://schemas.microsoft.com/office/powerpoint/2010/main" val="121841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3F559-298A-0129-CC7F-3F90C75CD175}"/>
              </a:ext>
            </a:extLst>
          </p:cNvPr>
          <p:cNvSpPr/>
          <p:nvPr/>
        </p:nvSpPr>
        <p:spPr>
          <a:xfrm>
            <a:off x="4279392" y="310896"/>
            <a:ext cx="2596896" cy="576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AUGUST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7C370-2FA1-1C67-E92E-4AEBFE885018}"/>
              </a:ext>
            </a:extLst>
          </p:cNvPr>
          <p:cNvSpPr txBox="1"/>
          <p:nvPr/>
        </p:nvSpPr>
        <p:spPr>
          <a:xfrm>
            <a:off x="2679192" y="1527048"/>
            <a:ext cx="546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LESSON-3</a:t>
            </a:r>
          </a:p>
          <a:p>
            <a:r>
              <a:rPr lang="en-IN" sz="3200" dirty="0"/>
              <a:t>INPUT AND OUTPUT DEVICES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2184FF0-17CD-9712-53F3-BFA6811B8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8"/>
          <a:stretch/>
        </p:blipFill>
        <p:spPr bwMode="auto">
          <a:xfrm>
            <a:off x="1271016" y="3346703"/>
            <a:ext cx="7918704" cy="231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8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01D5F1-790C-60D2-5795-DDA6C43F8250}"/>
              </a:ext>
            </a:extLst>
          </p:cNvPr>
          <p:cNvSpPr/>
          <p:nvPr/>
        </p:nvSpPr>
        <p:spPr>
          <a:xfrm>
            <a:off x="4215384" y="347472"/>
            <a:ext cx="3721608" cy="676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SEPTEMBER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2654B-42AA-28FB-EC9D-7F5D2A9DF3D3}"/>
              </a:ext>
            </a:extLst>
          </p:cNvPr>
          <p:cNvSpPr txBox="1"/>
          <p:nvPr/>
        </p:nvSpPr>
        <p:spPr>
          <a:xfrm>
            <a:off x="2478024" y="1572768"/>
            <a:ext cx="642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REVISION FOR CHAPTER (1,2 &amp; 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C17B4-CBFC-A84D-E915-4D5A9AF6B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72" y="2571750"/>
            <a:ext cx="8211312" cy="371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4420F6B-8D07-C0AE-F80D-0243170F6A96}"/>
              </a:ext>
            </a:extLst>
          </p:cNvPr>
          <p:cNvSpPr/>
          <p:nvPr/>
        </p:nvSpPr>
        <p:spPr>
          <a:xfrm>
            <a:off x="3931920" y="182880"/>
            <a:ext cx="3108960" cy="713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OCTOBER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2758B9-3725-9D44-B29A-EE18223F9C8F}"/>
              </a:ext>
            </a:extLst>
          </p:cNvPr>
          <p:cNvSpPr txBox="1"/>
          <p:nvPr/>
        </p:nvSpPr>
        <p:spPr>
          <a:xfrm>
            <a:off x="2670048" y="1453896"/>
            <a:ext cx="610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LESSON-4</a:t>
            </a:r>
          </a:p>
          <a:p>
            <a:r>
              <a:rPr lang="en-IN" sz="3200" dirty="0"/>
              <a:t>KEYBOARD – SPECIAL KEYS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5909367-3B0C-1517-3236-FA4514C16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2571750"/>
            <a:ext cx="8439912" cy="352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9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724F0-2C88-C74E-7329-47A1F43E8061}"/>
              </a:ext>
            </a:extLst>
          </p:cNvPr>
          <p:cNvSpPr/>
          <p:nvPr/>
        </p:nvSpPr>
        <p:spPr>
          <a:xfrm>
            <a:off x="3895344" y="338328"/>
            <a:ext cx="3474720" cy="649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NOVEMBER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7D467-B9F3-7C58-F4DF-4E7B72F8452A}"/>
              </a:ext>
            </a:extLst>
          </p:cNvPr>
          <p:cNvSpPr txBox="1"/>
          <p:nvPr/>
        </p:nvSpPr>
        <p:spPr>
          <a:xfrm>
            <a:off x="2670048" y="1636776"/>
            <a:ext cx="593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LESSON-5</a:t>
            </a:r>
          </a:p>
          <a:p>
            <a:r>
              <a:rPr lang="en-IN" sz="3200" dirty="0"/>
              <a:t>MOUSE – AN INPUT DEVICE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62A1E8-D325-A3A0-CFCC-180D96EAB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>
            <a:off x="1524000" y="2713994"/>
            <a:ext cx="7665720" cy="318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12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665075-2002-17C1-C525-962072B9DD28}"/>
              </a:ext>
            </a:extLst>
          </p:cNvPr>
          <p:cNvSpPr/>
          <p:nvPr/>
        </p:nvSpPr>
        <p:spPr>
          <a:xfrm>
            <a:off x="3721608" y="365760"/>
            <a:ext cx="3593592" cy="6217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DECEMBER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85C33-8205-4699-01E0-CADA9483B4C7}"/>
              </a:ext>
            </a:extLst>
          </p:cNvPr>
          <p:cNvSpPr txBox="1"/>
          <p:nvPr/>
        </p:nvSpPr>
        <p:spPr>
          <a:xfrm>
            <a:off x="2706624" y="1764792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REVISION FOR CHAPTER (4 &amp; 5)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014CA3-393D-DF60-A202-E336EFD8A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2535174"/>
            <a:ext cx="7406640" cy="31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10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C0798B-ECDE-946A-949B-25A4D9E55BDC}"/>
              </a:ext>
            </a:extLst>
          </p:cNvPr>
          <p:cNvSpPr/>
          <p:nvPr/>
        </p:nvSpPr>
        <p:spPr>
          <a:xfrm>
            <a:off x="3877056" y="310896"/>
            <a:ext cx="2999232" cy="612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JANUARY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A4EF5-ACA9-F183-E5E3-B3B978197B75}"/>
              </a:ext>
            </a:extLst>
          </p:cNvPr>
          <p:cNvSpPr txBox="1"/>
          <p:nvPr/>
        </p:nvSpPr>
        <p:spPr>
          <a:xfrm>
            <a:off x="2574360" y="1357597"/>
            <a:ext cx="6114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LESSON-6</a:t>
            </a:r>
          </a:p>
          <a:p>
            <a:r>
              <a:rPr lang="en-IN" sz="3200" dirty="0"/>
              <a:t>INTRODUCTION TO PAINT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F308627-6C92-1DEB-0B08-263230B4E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60" y="2836689"/>
            <a:ext cx="4422486" cy="338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0FEB9-44A3-8C33-B863-8987066C2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054" y="2836689"/>
            <a:ext cx="4280477" cy="338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6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A54182-7528-6168-51E6-C5B1CA03E883}"/>
              </a:ext>
            </a:extLst>
          </p:cNvPr>
          <p:cNvSpPr/>
          <p:nvPr/>
        </p:nvSpPr>
        <p:spPr>
          <a:xfrm>
            <a:off x="2946399" y="258618"/>
            <a:ext cx="6031345" cy="6650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JANUARY / FEBRUARY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B6A0E-5C7A-6924-650B-DEE1BE90D5DC}"/>
              </a:ext>
            </a:extLst>
          </p:cNvPr>
          <p:cNvSpPr txBox="1"/>
          <p:nvPr/>
        </p:nvSpPr>
        <p:spPr>
          <a:xfrm>
            <a:off x="2184400" y="1496290"/>
            <a:ext cx="782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LESSON-7</a:t>
            </a:r>
          </a:p>
          <a:p>
            <a:r>
              <a:rPr lang="en-IN" sz="3200" dirty="0"/>
              <a:t>FILE MANAGEMENT : AN 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035FA-6EC2-F77E-13AD-31B1566C9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3036711"/>
            <a:ext cx="6793344" cy="319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0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0A6635-8061-28B7-893B-199581EFF8EF}"/>
              </a:ext>
            </a:extLst>
          </p:cNvPr>
          <p:cNvSpPr/>
          <p:nvPr/>
        </p:nvSpPr>
        <p:spPr>
          <a:xfrm>
            <a:off x="3288144" y="341745"/>
            <a:ext cx="3565237" cy="6003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FEBRUARY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C1C4F-1BD5-D158-3B59-B87466F28DC3}"/>
              </a:ext>
            </a:extLst>
          </p:cNvPr>
          <p:cNvSpPr txBox="1"/>
          <p:nvPr/>
        </p:nvSpPr>
        <p:spPr>
          <a:xfrm>
            <a:off x="2299854" y="1376217"/>
            <a:ext cx="614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REVISION FOR CHAPTER (3 to 7)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420F3AB-BF06-4A49-866E-12722514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2571749"/>
            <a:ext cx="8248072" cy="34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11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18EC26-3AF1-9517-D4CF-E49DA9A876D4}"/>
              </a:ext>
            </a:extLst>
          </p:cNvPr>
          <p:cNvSpPr txBox="1"/>
          <p:nvPr/>
        </p:nvSpPr>
        <p:spPr>
          <a:xfrm>
            <a:off x="982133" y="834857"/>
            <a:ext cx="8895645" cy="5533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HINDI  2</a:t>
            </a:r>
            <a:r>
              <a:rPr lang="en-US" sz="40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nd</a:t>
            </a:r>
            <a:r>
              <a:rPr lang="en-US" sz="4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LANGUAGE</a:t>
            </a:r>
            <a:endParaRPr lang="en-IN" sz="40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APRIL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पाठ-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हमको दो वरदान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JUNE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******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पाठ -2  चीनू चींटी [(सुलेख माला ]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JULY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पाठ –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3 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अभ्यास की शक्ति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AUGUST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पाठ -5 नकुल की दादी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SEPTEMBER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पाठ – 7 जी करता  जोकर बन जाॐ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OCTOBER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पाठ–8 अनोखा रक्षाबंधन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NOVEMBER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पाठ –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9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सुनो हमारी बात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..                              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पाठ -10 नीम और गुलमोहर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DECEMBER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पाठ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-11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मैं हूँ माटी का फ्रिज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JANUARY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पाठ –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11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बादल को चिट्ठी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FEBRUARY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पाठ -12  गुब्बारे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MARCH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</a:t>
            </a:r>
            <a:r>
              <a:rPr lang="en-US" sz="18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वार्षिक परीक्षा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67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2AE33C-1BB5-B934-C005-149DB9EF485C}"/>
              </a:ext>
            </a:extLst>
          </p:cNvPr>
          <p:cNvSpPr txBox="1"/>
          <p:nvPr/>
        </p:nvSpPr>
        <p:spPr>
          <a:xfrm>
            <a:off x="519290" y="784577"/>
            <a:ext cx="8692444" cy="5967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APRIL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वर्णमाला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JUNE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******</a:t>
            </a:r>
            <a:r>
              <a:rPr lang="en-US" sz="18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दो वर्णोंवाले शब्द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तीन वर्णोंवाले शब्द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JULY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******</a:t>
            </a:r>
            <a:r>
              <a:rPr lang="en-US" sz="18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चार वर्णोंवले शब्द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        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मात्राओं का ज्ञान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       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आ की मात्रा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AUGUST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******</a:t>
            </a:r>
            <a:r>
              <a:rPr lang="en-US" sz="18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इ की मात्रा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-f</a:t>
            </a:r>
            <a:r>
              <a:rPr lang="en-US" sz="18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ई की मात्रा -ॽ‌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उ की मात्रा - ७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SEPTEMBER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 *</a:t>
            </a:r>
            <a:r>
              <a:rPr lang="en-US" sz="18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ऊ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की मात्रा 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</a:t>
            </a:r>
            <a:r>
              <a:rPr lang="en-US" sz="18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        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ऋ - की मात्रा व्‍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                               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ए - की मात्रा  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OCTOBER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ऐ की मात्रा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v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.                   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ओ की मात्रा ॊ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औ की मात्रा ॏ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2F9853-D67B-448C-62BA-22CE1B3A7A44}"/>
              </a:ext>
            </a:extLst>
          </p:cNvPr>
          <p:cNvSpPr/>
          <p:nvPr/>
        </p:nvSpPr>
        <p:spPr>
          <a:xfrm>
            <a:off x="4323643" y="587022"/>
            <a:ext cx="2506135" cy="5983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HINDI  3</a:t>
            </a:r>
            <a:r>
              <a:rPr lang="en-US" sz="20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rd</a:t>
            </a:r>
            <a:r>
              <a:rPr lang="en-US" sz="2000" b="1" baseline="300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LANGUAGE  </a:t>
            </a:r>
            <a:endParaRPr lang="en-IN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0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F4D3D9E3-3C41-79DB-16B6-8AD26F027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F61AFC-53E5-58DF-CE8D-1C9749D10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09520"/>
              </p:ext>
            </p:extLst>
          </p:nvPr>
        </p:nvGraphicFramePr>
        <p:xfrm>
          <a:off x="361244" y="1002401"/>
          <a:ext cx="11469511" cy="5771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7927">
                  <a:extLst>
                    <a:ext uri="{9D8B030D-6E8A-4147-A177-3AD203B41FA5}">
                      <a16:colId xmlns:a16="http://schemas.microsoft.com/office/drawing/2014/main" val="1416638673"/>
                    </a:ext>
                  </a:extLst>
                </a:gridCol>
                <a:gridCol w="4715308">
                  <a:extLst>
                    <a:ext uri="{9D8B030D-6E8A-4147-A177-3AD203B41FA5}">
                      <a16:colId xmlns:a16="http://schemas.microsoft.com/office/drawing/2014/main" val="1389945216"/>
                    </a:ext>
                  </a:extLst>
                </a:gridCol>
                <a:gridCol w="4336276">
                  <a:extLst>
                    <a:ext uri="{9D8B030D-6E8A-4147-A177-3AD203B41FA5}">
                      <a16:colId xmlns:a16="http://schemas.microsoft.com/office/drawing/2014/main" val="4238658967"/>
                    </a:ext>
                  </a:extLst>
                </a:gridCol>
              </a:tblGrid>
              <a:tr h="231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 dirty="0">
                          <a:effectLst/>
                        </a:rPr>
                        <a:t>Month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>
                          <a:effectLst/>
                        </a:rPr>
                        <a:t>Lesson/Poem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>
                          <a:effectLst/>
                        </a:rPr>
                        <a:t>Grammar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54027" marR="54027" marT="0" marB="0"/>
                </a:tc>
                <a:extLst>
                  <a:ext uri="{0D108BD9-81ED-4DB2-BD59-A6C34878D82A}">
                    <a16:rowId xmlns:a16="http://schemas.microsoft.com/office/drawing/2014/main" val="2589398714"/>
                  </a:ext>
                </a:extLst>
              </a:tr>
              <a:tr h="9908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 dirty="0">
                          <a:effectLst/>
                        </a:rPr>
                        <a:t>June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en-IN" sz="1200" dirty="0">
                          <a:effectLst/>
                        </a:rPr>
                        <a:t>Ls1. Polly Helps a Friend</a:t>
                      </a: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 dirty="0">
                          <a:effectLst/>
                        </a:rPr>
                        <a:t>Ls2.  Nobody Helps a Friend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 dirty="0">
                          <a:effectLst/>
                        </a:rPr>
                        <a:t>           (Comprehension on Camping)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Ls. 1</a:t>
                      </a:r>
                      <a:r>
                        <a:rPr lang="en-IN" sz="1200" dirty="0">
                          <a:effectLst/>
                        </a:rPr>
                        <a:t>Nouns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Ls. 17 The Sentence</a:t>
                      </a:r>
                      <a:endParaRPr lang="en-IN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Ls. 18 Punctuation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54027" marR="54027" marT="0" marB="0"/>
                </a:tc>
                <a:extLst>
                  <a:ext uri="{0D108BD9-81ED-4DB2-BD59-A6C34878D82A}">
                    <a16:rowId xmlns:a16="http://schemas.microsoft.com/office/drawing/2014/main" val="3533109670"/>
                  </a:ext>
                </a:extLst>
              </a:tr>
              <a:tr h="9908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>
                          <a:effectLst/>
                        </a:rPr>
                        <a:t>July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 dirty="0">
                          <a:effectLst/>
                        </a:rPr>
                        <a:t>Ls3. Amit makes a Friend.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 dirty="0">
                          <a:effectLst/>
                        </a:rPr>
                        <a:t>Picture Composition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Ls. 2</a:t>
                      </a:r>
                      <a:r>
                        <a:rPr lang="en-IN" sz="1200" dirty="0">
                          <a:effectLst/>
                        </a:rPr>
                        <a:t>One and Many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Ls 6</a:t>
                      </a:r>
                      <a:r>
                        <a:rPr lang="en-IN" sz="1200" dirty="0">
                          <a:effectLst/>
                        </a:rPr>
                        <a:t>Pronouns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Comprehension :- The Little Duckling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54027" marR="54027" marT="0" marB="0"/>
                </a:tc>
                <a:extLst>
                  <a:ext uri="{0D108BD9-81ED-4DB2-BD59-A6C34878D82A}">
                    <a16:rowId xmlns:a16="http://schemas.microsoft.com/office/drawing/2014/main" val="3642172756"/>
                  </a:ext>
                </a:extLst>
              </a:tr>
              <a:tr h="1581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>
                          <a:effectLst/>
                        </a:rPr>
                        <a:t>August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>
                          <a:effectLst/>
                        </a:rPr>
                        <a:t>Ls4. Home Sweet Home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Ls.7  Being Verbs</a:t>
                      </a:r>
                      <a:endParaRPr lang="en-IN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Ls. 8 Having Verbs</a:t>
                      </a:r>
                      <a:endParaRPr lang="en-IN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Vocabulary - Similar Words, Opposites</a:t>
                      </a:r>
                      <a:endParaRPr lang="en-IN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54027" marR="54027" marT="0" marB="0"/>
                </a:tc>
                <a:extLst>
                  <a:ext uri="{0D108BD9-81ED-4DB2-BD59-A6C34878D82A}">
                    <a16:rowId xmlns:a16="http://schemas.microsoft.com/office/drawing/2014/main" val="1192302566"/>
                  </a:ext>
                </a:extLst>
              </a:tr>
              <a:tr h="1750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>
                          <a:effectLst/>
                        </a:rPr>
                        <a:t>September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>
                          <a:effectLst/>
                        </a:rPr>
                        <a:t>Mother Earth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Ls. 13Adverbs</a:t>
                      </a:r>
                      <a:endParaRPr lang="en-IN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Ls. 3 A, An and The</a:t>
                      </a:r>
                      <a:endParaRPr lang="en-IN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Ls. 15 </a:t>
                      </a:r>
                      <a:r>
                        <a:rPr lang="en-IN" sz="1200" dirty="0">
                          <a:effectLst/>
                        </a:rPr>
                        <a:t>Prepositions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Picture Composition</a:t>
                      </a:r>
                      <a:endParaRPr lang="en-IN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54027" marR="54027" marT="0" marB="0"/>
                </a:tc>
                <a:extLst>
                  <a:ext uri="{0D108BD9-81ED-4DB2-BD59-A6C34878D82A}">
                    <a16:rowId xmlns:a16="http://schemas.microsoft.com/office/drawing/2014/main" val="916326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34D6E79-83B4-4BAA-BD82-EFE918E2F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96" y="97033"/>
            <a:ext cx="4162425" cy="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22179D-6EB1-F8B8-5C87-970E67BAE532}"/>
              </a:ext>
            </a:extLst>
          </p:cNvPr>
          <p:cNvSpPr txBox="1"/>
          <p:nvPr/>
        </p:nvSpPr>
        <p:spPr>
          <a:xfrm>
            <a:off x="790222" y="1433688"/>
            <a:ext cx="4820355" cy="516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NOVEMBER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</a:t>
            </a:r>
            <a:r>
              <a:rPr lang="en-US" sz="18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अं की मात्रा ॑ [अनुस्वार] 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     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चन्द्र बिन्दू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</a:t>
            </a:r>
            <a:r>
              <a:rPr lang="en-US" sz="18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विसर्ग :                                     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DECEMBER            </a:t>
            </a:r>
            <a:r>
              <a:rPr lang="hi-IN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द्वित्व अक्षर संयुक्ताक्षर 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i-IN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वाक्य संरचना प्रयोग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</a:t>
            </a:r>
            <a:r>
              <a:rPr lang="hi-IN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अंक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JANUARY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</a:t>
            </a:r>
            <a:r>
              <a:rPr lang="en-US" sz="18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पक्षियों के नाम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                     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जानवरों के नाम 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फलों के नाम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FEBRUARY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</a:t>
            </a:r>
            <a:r>
              <a:rPr lang="en-US" sz="18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सब्जियों के नाम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हमारे देश 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शरीर के अंग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MARCH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*****</a:t>
            </a:r>
            <a:r>
              <a:rPr lang="en-US" sz="18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पुनरावृत्ति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</a:t>
            </a:r>
            <a:r>
              <a:rPr lang="hi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वार्षिक परीक्षा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6B432-C0B3-3B60-59C3-5D41F516F4AE}"/>
              </a:ext>
            </a:extLst>
          </p:cNvPr>
          <p:cNvSpPr txBox="1"/>
          <p:nvPr/>
        </p:nvSpPr>
        <p:spPr>
          <a:xfrm>
            <a:off x="5486400" y="1121734"/>
            <a:ext cx="2709333" cy="40703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HINDI  3</a:t>
            </a:r>
            <a:r>
              <a:rPr lang="en-US" sz="20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rd</a:t>
            </a:r>
            <a:r>
              <a:rPr lang="en-US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LANGUAGE  </a:t>
            </a:r>
          </a:p>
        </p:txBody>
      </p:sp>
    </p:spTree>
    <p:extLst>
      <p:ext uri="{BB962C8B-B14F-4D97-AF65-F5344CB8AC3E}">
        <p14:creationId xmlns:p14="http://schemas.microsoft.com/office/powerpoint/2010/main" val="1441945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5244F8-E042-D5F5-98B0-D4448A05A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64" y="437732"/>
            <a:ext cx="4852192" cy="5982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BAC09D-750F-70C5-D4B8-FC8C9D3B4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691" y="437732"/>
            <a:ext cx="3318242" cy="3277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B16FB-2800-A45A-1837-588A7CEBA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68" y="3881550"/>
            <a:ext cx="1174044" cy="521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77BE8B-380E-6716-61B6-7734FF9E5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136" y="4498859"/>
            <a:ext cx="1667108" cy="19214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E36515-8DDA-D191-A18C-030745565299}"/>
              </a:ext>
            </a:extLst>
          </p:cNvPr>
          <p:cNvSpPr/>
          <p:nvPr/>
        </p:nvSpPr>
        <p:spPr>
          <a:xfrm>
            <a:off x="9392356" y="1783645"/>
            <a:ext cx="2269066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TELUGU 2</a:t>
            </a:r>
            <a:r>
              <a:rPr lang="en-IN" sz="2400" b="1" baseline="30000" dirty="0">
                <a:solidFill>
                  <a:schemeClr val="tx1"/>
                </a:solidFill>
              </a:rPr>
              <a:t>nd</a:t>
            </a:r>
            <a:r>
              <a:rPr lang="en-IN" sz="2400" b="1" dirty="0">
                <a:solidFill>
                  <a:schemeClr val="tx1"/>
                </a:solidFill>
              </a:rPr>
              <a:t> LANGUAGE </a:t>
            </a:r>
          </a:p>
        </p:txBody>
      </p:sp>
    </p:spTree>
    <p:extLst>
      <p:ext uri="{BB962C8B-B14F-4D97-AF65-F5344CB8AC3E}">
        <p14:creationId xmlns:p14="http://schemas.microsoft.com/office/powerpoint/2010/main" val="2015488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8FCF42-02F1-9A63-3AB3-74B088348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51" y="931107"/>
            <a:ext cx="4829849" cy="57634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B65B67-F92D-3D6F-6F94-FD7B5DD94292}"/>
              </a:ext>
            </a:extLst>
          </p:cNvPr>
          <p:cNvSpPr/>
          <p:nvPr/>
        </p:nvSpPr>
        <p:spPr>
          <a:xfrm>
            <a:off x="7157156" y="931107"/>
            <a:ext cx="2833511" cy="5703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TELUGU 2</a:t>
            </a:r>
            <a:r>
              <a:rPr lang="en-IN" b="1" baseline="30000" dirty="0"/>
              <a:t>nd</a:t>
            </a:r>
            <a:r>
              <a:rPr lang="en-IN" b="1" dirty="0"/>
              <a:t> LANGUAGE </a:t>
            </a:r>
          </a:p>
        </p:txBody>
      </p:sp>
    </p:spTree>
    <p:extLst>
      <p:ext uri="{BB962C8B-B14F-4D97-AF65-F5344CB8AC3E}">
        <p14:creationId xmlns:p14="http://schemas.microsoft.com/office/powerpoint/2010/main" val="2640679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2DCB2A-9B08-3670-F8D7-27E59E03C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94" y="680654"/>
            <a:ext cx="4791744" cy="5496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26409-1AA0-002C-943F-39487839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760" y="2326483"/>
            <a:ext cx="4334480" cy="3762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AA483B-EA34-C05E-EF6D-CC138404A1DD}"/>
              </a:ext>
            </a:extLst>
          </p:cNvPr>
          <p:cNvSpPr/>
          <p:nvPr/>
        </p:nvSpPr>
        <p:spPr>
          <a:xfrm>
            <a:off x="5904089" y="564445"/>
            <a:ext cx="4334480" cy="6547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Telugu 3</a:t>
            </a:r>
            <a:r>
              <a:rPr lang="en-US" sz="2800" b="1" baseline="30000" dirty="0"/>
              <a:t>rd</a:t>
            </a:r>
            <a:r>
              <a:rPr lang="en-US" sz="2800" b="1" dirty="0"/>
              <a:t> language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308624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A13F864-D753-FB61-DCCB-453EADA13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04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3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1BE9-42F3-0E89-6B23-AB9095EF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471661-75E3-163B-FB42-733984D25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76856"/>
              </p:ext>
            </p:extLst>
          </p:nvPr>
        </p:nvGraphicFramePr>
        <p:xfrm>
          <a:off x="349957" y="1298222"/>
          <a:ext cx="11195931" cy="5317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0253">
                  <a:extLst>
                    <a:ext uri="{9D8B030D-6E8A-4147-A177-3AD203B41FA5}">
                      <a16:colId xmlns:a16="http://schemas.microsoft.com/office/drawing/2014/main" val="920855203"/>
                    </a:ext>
                  </a:extLst>
                </a:gridCol>
                <a:gridCol w="4602835">
                  <a:extLst>
                    <a:ext uri="{9D8B030D-6E8A-4147-A177-3AD203B41FA5}">
                      <a16:colId xmlns:a16="http://schemas.microsoft.com/office/drawing/2014/main" val="77640195"/>
                    </a:ext>
                  </a:extLst>
                </a:gridCol>
                <a:gridCol w="4232843">
                  <a:extLst>
                    <a:ext uri="{9D8B030D-6E8A-4147-A177-3AD203B41FA5}">
                      <a16:colId xmlns:a16="http://schemas.microsoft.com/office/drawing/2014/main" val="1609217003"/>
                    </a:ext>
                  </a:extLst>
                </a:gridCol>
              </a:tblGrid>
              <a:tr h="22656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400">
                          <a:effectLst/>
                        </a:rPr>
                        <a:t>October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400" dirty="0">
                          <a:effectLst/>
                        </a:rPr>
                        <a:t>End of Envy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400" dirty="0">
                          <a:effectLst/>
                        </a:rPr>
                        <a:t>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Possesives</a:t>
                      </a:r>
                      <a:endParaRPr lang="en-IN" sz="14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Comprehension:-</a:t>
                      </a:r>
                      <a:endParaRPr lang="en-IN" sz="14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1. On the Beach</a:t>
                      </a:r>
                      <a:endParaRPr lang="en-IN" sz="14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2.The Floating Unicorn</a:t>
                      </a:r>
                      <a:endParaRPr lang="en-IN" sz="14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400">
                          <a:effectLst/>
                        </a:rPr>
                        <a:t> 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860421"/>
                  </a:ext>
                </a:extLst>
              </a:tr>
              <a:tr h="177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400">
                          <a:effectLst/>
                        </a:rPr>
                        <a:t>November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400" dirty="0">
                          <a:effectLst/>
                        </a:rPr>
                        <a:t>              I use my words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400" dirty="0">
                          <a:effectLst/>
                        </a:rPr>
                        <a:t>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400">
                          <a:effectLst/>
                        </a:rPr>
                        <a:t>Ls.11 </a:t>
                      </a:r>
                      <a:r>
                        <a:rPr lang="en-US" sz="1400">
                          <a:effectLst/>
                        </a:rPr>
                        <a:t>Simple Presentt Tense</a:t>
                      </a:r>
                      <a:endParaRPr lang="en-IN" sz="14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400">
                          <a:effectLst/>
                        </a:rPr>
                        <a:t>Ls.12</a:t>
                      </a:r>
                      <a:r>
                        <a:rPr lang="en-US" sz="1400">
                          <a:effectLst/>
                        </a:rPr>
                        <a:t>.Present ContinuousTense</a:t>
                      </a:r>
                      <a:endParaRPr lang="en-IN" sz="14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Vocabulary :- Compound Words</a:t>
                      </a:r>
                      <a:endParaRPr lang="en-IN" sz="14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Words that go together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1604592"/>
                  </a:ext>
                </a:extLst>
              </a:tr>
              <a:tr h="1279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400">
                          <a:effectLst/>
                        </a:rPr>
                        <a:t>December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400">
                          <a:effectLst/>
                        </a:rPr>
                        <a:t>Why its Rains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400">
                          <a:effectLst/>
                        </a:rPr>
                        <a:t> 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400" dirty="0">
                          <a:effectLst/>
                        </a:rPr>
                        <a:t>Adjectives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Comparison of Adjectives</a:t>
                      </a:r>
                      <a:endParaRPr lang="en-IN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Comprehension :- It's my Food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709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37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532E-CEA4-8E9D-A945-21791DFD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3C7007-6A61-35E8-40D9-9035EF4E0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176845"/>
              </p:ext>
            </p:extLst>
          </p:nvPr>
        </p:nvGraphicFramePr>
        <p:xfrm>
          <a:off x="383822" y="711200"/>
          <a:ext cx="11017955" cy="5694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2734">
                  <a:extLst>
                    <a:ext uri="{9D8B030D-6E8A-4147-A177-3AD203B41FA5}">
                      <a16:colId xmlns:a16="http://schemas.microsoft.com/office/drawing/2014/main" val="2026508860"/>
                    </a:ext>
                  </a:extLst>
                </a:gridCol>
                <a:gridCol w="4529667">
                  <a:extLst>
                    <a:ext uri="{9D8B030D-6E8A-4147-A177-3AD203B41FA5}">
                      <a16:colId xmlns:a16="http://schemas.microsoft.com/office/drawing/2014/main" val="938643277"/>
                    </a:ext>
                  </a:extLst>
                </a:gridCol>
                <a:gridCol w="4165554">
                  <a:extLst>
                    <a:ext uri="{9D8B030D-6E8A-4147-A177-3AD203B41FA5}">
                      <a16:colId xmlns:a16="http://schemas.microsoft.com/office/drawing/2014/main" val="2251818273"/>
                    </a:ext>
                  </a:extLst>
                </a:gridCol>
              </a:tblGrid>
              <a:tr h="29548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</a:rPr>
                        <a:t>January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</a:rPr>
                        <a:t>First Drum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</a:rPr>
                        <a:t>Tenses – Simple P</a:t>
                      </a:r>
                      <a:r>
                        <a:rPr lang="en-US" sz="1600">
                          <a:effectLst/>
                        </a:rPr>
                        <a:t>ast Tense/ Past </a:t>
                      </a:r>
                      <a:r>
                        <a:rPr lang="en-IN" sz="1600">
                          <a:effectLst/>
                        </a:rPr>
                        <a:t>Continuous</a:t>
                      </a:r>
                      <a:r>
                        <a:rPr lang="en-US" sz="1600">
                          <a:effectLst/>
                        </a:rPr>
                        <a:t> Tense</a:t>
                      </a:r>
                      <a:endParaRPr lang="en-IN" sz="16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Joining Word</a:t>
                      </a:r>
                      <a:endParaRPr lang="en-IN" sz="16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Vocabulary :- One Word Subsitution</a:t>
                      </a:r>
                      <a:endParaRPr lang="en-IN" sz="16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People and the Work They Do. </a:t>
                      </a:r>
                      <a:endParaRPr lang="en-IN" sz="16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8211885"/>
                  </a:ext>
                </a:extLst>
              </a:tr>
              <a:tr h="23116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February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Rainbow Fairies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Comprehension :-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Ls. 5The Rabbit and </a:t>
                      </a:r>
                      <a:r>
                        <a:rPr lang="en-US" sz="1600" dirty="0" err="1">
                          <a:effectLst/>
                        </a:rPr>
                        <a:t>thr</a:t>
                      </a:r>
                      <a:r>
                        <a:rPr lang="en-US" sz="1600" dirty="0">
                          <a:effectLst/>
                        </a:rPr>
                        <a:t> Lion. 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Ls. L I Like the Zoo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3463493"/>
                  </a:ext>
                </a:extLst>
              </a:tr>
              <a:tr h="427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2694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90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428F-53AC-E550-5600-79065BAA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37088-F1DA-7EF1-F590-EFA00F244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146756"/>
            <a:ext cx="7857065" cy="6592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0E7076-DF2B-47A1-7A0F-D14426145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317" y="1853248"/>
            <a:ext cx="3157572" cy="315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0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47DD82-2135-C842-B545-8A461FE9B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553268"/>
              </p:ext>
            </p:extLst>
          </p:nvPr>
        </p:nvGraphicFramePr>
        <p:xfrm>
          <a:off x="541867" y="1467556"/>
          <a:ext cx="10555111" cy="5159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4044">
                  <a:extLst>
                    <a:ext uri="{9D8B030D-6E8A-4147-A177-3AD203B41FA5}">
                      <a16:colId xmlns:a16="http://schemas.microsoft.com/office/drawing/2014/main" val="2841650511"/>
                    </a:ext>
                  </a:extLst>
                </a:gridCol>
                <a:gridCol w="7921067">
                  <a:extLst>
                    <a:ext uri="{9D8B030D-6E8A-4147-A177-3AD203B41FA5}">
                      <a16:colId xmlns:a16="http://schemas.microsoft.com/office/drawing/2014/main" val="2094936814"/>
                    </a:ext>
                  </a:extLst>
                </a:gridCol>
              </a:tblGrid>
              <a:tr h="566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  <a:latin typeface="Arial Black" panose="020B0A04020102020204" pitchFamily="34" charset="0"/>
                        </a:rPr>
                        <a:t>Month</a:t>
                      </a:r>
                      <a:endParaRPr lang="en-IN" sz="1600" kern="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 Black" panose="020B0A04020102020204" pitchFamily="34" charset="0"/>
                        </a:rPr>
                        <a:t>Lesson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224428"/>
                  </a:ext>
                </a:extLst>
              </a:tr>
              <a:tr h="523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 Black" panose="020B0A04020102020204" pitchFamily="34" charset="0"/>
                        </a:rPr>
                        <a:t>March - April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 Black" panose="020B0A04020102020204" pitchFamily="34" charset="0"/>
                        </a:rPr>
                        <a:t>Ls 1 :  ( Numbers upto 99 )Ls 2 : ( Numbers upto 999 )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8284984"/>
                  </a:ext>
                </a:extLst>
              </a:tr>
              <a:tr h="705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 Black" panose="020B0A04020102020204" pitchFamily="34" charset="0"/>
                        </a:rPr>
                        <a:t>June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 Black" panose="020B0A04020102020204" pitchFamily="34" charset="0"/>
                        </a:rPr>
                        <a:t>Ls : 2 ( Numbers upto 999 continuation ) Ls : 3 ( Addition )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5228395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 Black" panose="020B0A04020102020204" pitchFamily="34" charset="0"/>
                        </a:rPr>
                        <a:t>July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 Black" panose="020B0A04020102020204" pitchFamily="34" charset="0"/>
                        </a:rPr>
                        <a:t>Ls : 3 ( Addition continuation  ) Ls : 4  ( Subtraction )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6334067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 Black" panose="020B0A04020102020204" pitchFamily="34" charset="0"/>
                        </a:rPr>
                        <a:t>August 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 Black" panose="020B0A04020102020204" pitchFamily="34" charset="0"/>
                        </a:rPr>
                        <a:t>Ls : 9 ( Measurement of length ) Ls : 10 (Measurement of mass )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825524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 Black" panose="020B0A04020102020204" pitchFamily="34" charset="0"/>
                        </a:rPr>
                        <a:t>September 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 Black" panose="020B0A04020102020204" pitchFamily="34" charset="0"/>
                        </a:rPr>
                        <a:t>Ls : 11 (Measurement of capacity ) Ls : 15 ( Patterns )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9490268"/>
                  </a:ext>
                </a:extLst>
              </a:tr>
              <a:tr h="764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  <a:latin typeface="Arial Black" panose="020B0A04020102020204" pitchFamily="34" charset="0"/>
                        </a:rPr>
                        <a:t>October - November</a:t>
                      </a:r>
                      <a:endParaRPr lang="en-IN" sz="1600" kern="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 Black" panose="020B0A04020102020204" pitchFamily="34" charset="0"/>
                        </a:rPr>
                        <a:t>Ls : 5 ( Multiplications )  Ls : 12 ( Time )  Ls 13 : ( Money )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9219149"/>
                  </a:ext>
                </a:extLst>
              </a:tr>
              <a:tr h="375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 Black" panose="020B0A04020102020204" pitchFamily="34" charset="0"/>
                        </a:rPr>
                        <a:t>December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 Black" panose="020B0A04020102020204" pitchFamily="34" charset="0"/>
                        </a:rPr>
                        <a:t>Ls :  14 ( Data handling )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0736455"/>
                  </a:ext>
                </a:extLst>
              </a:tr>
              <a:tr h="50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 Black" panose="020B0A04020102020204" pitchFamily="34" charset="0"/>
                        </a:rPr>
                        <a:t>January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 Black" panose="020B0A04020102020204" pitchFamily="34" charset="0"/>
                        </a:rPr>
                        <a:t>Ls  6 : ( Divisions )  Ls : 7 ( Fractions )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1728385"/>
                  </a:ext>
                </a:extLst>
              </a:tr>
              <a:tr h="457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Arial Black" panose="020B0A04020102020204" pitchFamily="34" charset="0"/>
                        </a:rPr>
                        <a:t>February</a:t>
                      </a:r>
                      <a:endParaRPr lang="en-IN" sz="1600" kern="1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  <a:latin typeface="Arial Black" panose="020B0A04020102020204" pitchFamily="34" charset="0"/>
                        </a:rPr>
                        <a:t>Ls : 8 ( Shapes ) </a:t>
                      </a:r>
                      <a:endParaRPr lang="en-IN" sz="1600" kern="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9104551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2555487F-B75B-1EDD-2ABB-C303E6CEAC29}"/>
              </a:ext>
            </a:extLst>
          </p:cNvPr>
          <p:cNvSpPr/>
          <p:nvPr/>
        </p:nvSpPr>
        <p:spPr>
          <a:xfrm>
            <a:off x="2438400" y="293511"/>
            <a:ext cx="6366934" cy="97084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MATHEMATICS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205598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1B93E2-51CF-57A9-914E-34EC16171C87}"/>
              </a:ext>
            </a:extLst>
          </p:cNvPr>
          <p:cNvSpPr/>
          <p:nvPr/>
        </p:nvSpPr>
        <p:spPr>
          <a:xfrm>
            <a:off x="7936088" y="256031"/>
            <a:ext cx="2235201" cy="1179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JUNE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44601-D25D-03F5-1E3A-2FA3ED840E76}"/>
              </a:ext>
            </a:extLst>
          </p:cNvPr>
          <p:cNvSpPr txBox="1"/>
          <p:nvPr/>
        </p:nvSpPr>
        <p:spPr>
          <a:xfrm>
            <a:off x="2404872" y="1435608"/>
            <a:ext cx="7196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LESSON-1</a:t>
            </a:r>
          </a:p>
          <a:p>
            <a:r>
              <a:rPr lang="en-IN" sz="3200" dirty="0"/>
              <a:t>COMPUTER – AN ELECTRONIC DEVICE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96B7A1-330F-0F1D-3F60-B522E5B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3326642"/>
            <a:ext cx="4114800" cy="2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A3670FA-309E-FE9E-58DB-EBA5B44E7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26642"/>
            <a:ext cx="3959731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5C9982-3F34-1E79-724E-7C14A2751A6D}"/>
              </a:ext>
            </a:extLst>
          </p:cNvPr>
          <p:cNvSpPr/>
          <p:nvPr/>
        </p:nvSpPr>
        <p:spPr>
          <a:xfrm>
            <a:off x="1467556" y="256031"/>
            <a:ext cx="4481688" cy="7825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COMPUTER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val="284952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CA9798-9F45-1B88-E41F-6709674D5345}"/>
              </a:ext>
            </a:extLst>
          </p:cNvPr>
          <p:cNvSpPr/>
          <p:nvPr/>
        </p:nvSpPr>
        <p:spPr>
          <a:xfrm>
            <a:off x="3922776" y="365760"/>
            <a:ext cx="3511296" cy="6949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JULY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9C083-A78D-E631-87DA-BDA9197556EF}"/>
              </a:ext>
            </a:extLst>
          </p:cNvPr>
          <p:cNvSpPr txBox="1"/>
          <p:nvPr/>
        </p:nvSpPr>
        <p:spPr>
          <a:xfrm>
            <a:off x="3246120" y="1572768"/>
            <a:ext cx="5102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LESSON-2</a:t>
            </a:r>
          </a:p>
          <a:p>
            <a:r>
              <a:rPr lang="en-IN" sz="3200" dirty="0"/>
              <a:t>ROLE OF COMPUTERS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DBA7C10-97C1-90B4-419B-16623CEE8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62050"/>
            <a:ext cx="7909560" cy="310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7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92DAB1-1B40-43AE-138B-6BF50A549A19}"/>
              </a:ext>
            </a:extLst>
          </p:cNvPr>
          <p:cNvSpPr/>
          <p:nvPr/>
        </p:nvSpPr>
        <p:spPr>
          <a:xfrm>
            <a:off x="3995928" y="265176"/>
            <a:ext cx="3118104" cy="566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JULY</a:t>
            </a:r>
            <a:endParaRPr lang="en-IN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A8F6C-073E-D257-E346-ACE6E5A1388F}"/>
              </a:ext>
            </a:extLst>
          </p:cNvPr>
          <p:cNvSpPr txBox="1"/>
          <p:nvPr/>
        </p:nvSpPr>
        <p:spPr>
          <a:xfrm>
            <a:off x="2788920" y="1499616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REVISION FOR CHAPTER (1 &amp; 2)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E2EE34C-38BF-DDFD-B3BC-B3ADAF9A9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4"/>
          <a:stretch/>
        </p:blipFill>
        <p:spPr bwMode="auto">
          <a:xfrm>
            <a:off x="2057400" y="2571750"/>
            <a:ext cx="7662672" cy="32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51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694</Words>
  <Application>Microsoft Office PowerPoint</Application>
  <PresentationFormat>Widescreen</PresentationFormat>
  <Paragraphs>171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 Black</vt:lpstr>
      <vt:lpstr>Calibri</vt:lpstr>
      <vt:lpstr>Century Gothic</vt:lpstr>
      <vt:lpstr>Mangal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12</cp:revision>
  <dcterms:created xsi:type="dcterms:W3CDTF">2024-07-04T08:16:16Z</dcterms:created>
  <dcterms:modified xsi:type="dcterms:W3CDTF">2024-07-04T09:24:07Z</dcterms:modified>
</cp:coreProperties>
</file>